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8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50" r:id="rId1"/>
    <p:sldMasterId id="2147484263" r:id="rId2"/>
    <p:sldMasterId id="2147484276" r:id="rId3"/>
    <p:sldMasterId id="2147484289" r:id="rId4"/>
    <p:sldMasterId id="2147484302" r:id="rId5"/>
    <p:sldMasterId id="2147486421" r:id="rId6"/>
    <p:sldMasterId id="2147486723" r:id="rId7"/>
    <p:sldMasterId id="2147486768" r:id="rId8"/>
    <p:sldMasterId id="2147486777" r:id="rId9"/>
  </p:sldMasterIdLst>
  <p:notesMasterIdLst>
    <p:notesMasterId r:id="rId24"/>
  </p:notesMasterIdLst>
  <p:handoutMasterIdLst>
    <p:handoutMasterId r:id="rId25"/>
  </p:handoutMasterIdLst>
  <p:sldIdLst>
    <p:sldId id="833" r:id="rId10"/>
    <p:sldId id="823" r:id="rId11"/>
    <p:sldId id="824" r:id="rId12"/>
    <p:sldId id="827" r:id="rId13"/>
    <p:sldId id="830" r:id="rId14"/>
    <p:sldId id="832" r:id="rId15"/>
    <p:sldId id="819" r:id="rId16"/>
    <p:sldId id="820" r:id="rId17"/>
    <p:sldId id="829" r:id="rId18"/>
    <p:sldId id="821" r:id="rId19"/>
    <p:sldId id="828" r:id="rId20"/>
    <p:sldId id="822" r:id="rId21"/>
    <p:sldId id="825" r:id="rId22"/>
    <p:sldId id="831" r:id="rId23"/>
  </p:sldIdLst>
  <p:sldSz cx="12198350" cy="6858000"/>
  <p:notesSz cx="6858000" cy="9296400"/>
  <p:defaultTextStyle>
    <a:defPPr>
      <a:defRPr lang="en-US"/>
    </a:defPPr>
    <a:lvl1pPr algn="l" defTabSz="1219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609600" indent="-152400" algn="l" defTabSz="1219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1219200" indent="-304800" algn="l" defTabSz="1219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828800" indent="-457200" algn="l" defTabSz="1219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2438400" indent="-609600" algn="l" defTabSz="1219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DDB"/>
    <a:srgbClr val="0000FF"/>
    <a:srgbClr val="18226A"/>
    <a:srgbClr val="8E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9" autoAdjust="0"/>
    <p:restoredTop sz="94629" autoAdjust="0"/>
  </p:normalViewPr>
  <p:slideViewPr>
    <p:cSldViewPr>
      <p:cViewPr>
        <p:scale>
          <a:sx n="70" d="100"/>
          <a:sy n="70" d="100"/>
        </p:scale>
        <p:origin x="-1262" y="-1320"/>
      </p:cViewPr>
      <p:guideLst>
        <p:guide orient="horz" pos="2160"/>
        <p:guide pos="3842"/>
      </p:guideLst>
    </p:cSldViewPr>
  </p:slideViewPr>
  <p:outlineViewPr>
    <p:cViewPr>
      <p:scale>
        <a:sx n="33" d="100"/>
        <a:sy n="33" d="100"/>
      </p:scale>
      <p:origin x="52" y="136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0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0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E0D0B-319C-4ED3-A9F5-861B6149453A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93"/>
            <a:ext cx="2971800" cy="4650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893"/>
            <a:ext cx="2971800" cy="4650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41511-CBDA-446E-A3CD-51A8E3DEE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9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04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04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C247012F-A8BF-4775-B6FD-FDA8FCC75549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025" y="696913"/>
            <a:ext cx="620395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680"/>
            <a:ext cx="5486400" cy="4183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93"/>
            <a:ext cx="2971800" cy="46504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893"/>
            <a:ext cx="2971800" cy="46504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596D1E47-E33C-4EF5-9268-A8D1F11A2920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09325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9200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121953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6D1E47-E33C-4EF5-9268-A8D1F11A2920}" type="slidenum">
              <a:rPr lang="en-US" altLang="ko-KR" smtClean="0"/>
              <a:pPr>
                <a:defRPr/>
              </a:pPr>
              <a:t>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1547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610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420BD-BF47-4C0C-9067-D94F15A90E5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FD429-2B92-4B41-8259-F56C7B451D8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8883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B299-527F-42CF-98B2-25772C2FF103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2875B-23CD-49CC-8508-E9B96AC88424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4549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721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721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EB4AB-0964-4063-8316-24FC84D7FA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89701-E42C-4C5C-81E9-16B908D18B1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54029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9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604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2ACD3-43C4-4A70-B29E-3311600B8B9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658F9-B771-4F36-84C5-65751843EA0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73748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826F4-31E6-4984-9BBA-3196F7A1124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A7480-B3E9-4FD1-AF11-1726039150C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65649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79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9394-004B-4E14-92AF-1E7A281938BA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1D120-F7FF-4BD4-86AD-471C79E7AB4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7151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DCEE9-CE76-41E1-ADAC-00F6481F6962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E00BE-C3E3-42E7-A298-2C775FDA114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93712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81B0-9A8F-4A31-8C9B-E0D938392C88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6EBDC-2E4F-4B1B-8CFE-07B26103EE3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55579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78499-7BFB-4D9E-8446-5CCF1DFEE83C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B76FC-036A-4FF6-BEA9-F301B0BD93B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21815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4AECF-08AF-401C-941F-DECA2412AA4A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817E-C13E-42A1-B3EE-48CFCC8A49B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0856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D693-F376-4535-9A04-1788D8620D2E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3A490-0A2F-451B-9157-55932652D1F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90526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37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130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37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A5915-8612-4C1E-8117-AD21DB15186B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5EFBB-8FE6-4C5C-B2CF-EC20E83AC05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66317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017FB-52A3-4F39-A38B-8733B41E0C29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B2E9D-511E-40F2-B48D-BF4400F3540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3961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71769-09E0-44F7-AF1A-20D765EB061F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EE628-32ED-4E12-B358-4A4169CCA77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297614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716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716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EDB42-8C8F-4E7A-A8A2-952FD12E49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9EF60-1F58-4633-8CFA-80890D7EAF4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31153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817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578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97EB-0296-4905-9071-4BB84AE133A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032F-85AD-4CED-9AD3-B37129CFC97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341749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448FF-B090-4779-A4D0-CFC072A9CE3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47E7C-4423-49B5-9DC1-AC1FA3F320E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741866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53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50401-7814-463F-9C24-CDECEDF52C00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F11F-3D8E-4A36-AA2E-0ED6703CFAA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936454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77228-2790-4054-B2A0-C07360F5F00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E93A5-958A-4AD0-AB15-425CD566464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629267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63A7-23CD-4B30-A7A2-A8CB1671EE7B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9AE1-E347-48B9-A9FC-2A6FB77D9376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8387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85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4984-42EF-46BA-9D6C-6C4F94D811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27DB-AFC8-459F-AD0E-AC940D78258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2032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08A29-612E-442C-8057-AC6CB262525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243AE-6331-4C5D-8D56-1BE6A63223E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321452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4AF49-B994-440E-81E2-A682F41AB8B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79BA2-6393-4DE2-8233-EAA4E0B5D370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889352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20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10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20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1879B-C897-4474-ABA1-48FCD8DBDF23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A2D25-5DE8-42B2-8F2E-C30702B93A4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62719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1DEC-BD8B-4C71-8044-9CE34FAAE541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F1935-E4E9-42D2-BAC8-4F609D7A479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767394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9F350-47ED-4687-9198-AA818BDB6A8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EB6A4-ED4E-46EF-812B-42AC050F022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100410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692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92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B3D60-B0E1-497A-A9E8-3BFBD192487B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C7FE5-185D-45F1-B8D2-4C45C3B3A40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469312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932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568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7BE4F-2B77-4069-BEC7-D16F3AB2B02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5874F-6DD4-4E2B-90C3-BAC23F66390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255054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9C470-8F8E-4860-A888-011CF5FAB99C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0FD5B-73DC-41DC-AFC7-808DF6DE955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378314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43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0CE34-7671-4EAB-8D9C-30A1AA68A420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9DE6F-F73D-4C3E-B5EF-09F53263681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3004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6111E-7357-4282-9FA5-42FF281CE66F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7681-73BF-494A-9823-7EAB52BE4D2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64640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49670-7691-42C7-AA18-295AFEDB3C9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317B8-7FF6-496C-8BB0-4E98EDE6F39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36386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CADC4-643E-4454-8925-156F65C569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58AA6-709A-44B7-911C-FE893D67684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3761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4D142-802D-429D-B8A6-44588F3903BF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15CD5-DDE7-4967-9213-BA0F03C57B9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456711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0A28A-F69A-4577-B347-89DD184007F1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94E01-CA6C-4920-AE7B-3B19CD5B9FD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309779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13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9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13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0A823-F4A0-4446-8FE7-4866B53D7159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A7822-721D-47AB-B80C-B47EB539C05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285745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94964-DD5C-4232-AB05-0916C0789181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9338E-D411-4005-8D4D-89C145A045C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03713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5B3D9-B890-4D74-9AA1-9F63DEEF5EC8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A9619-0D98-4DB9-BBB3-4454AD736BC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1445705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682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82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6E215-0AC4-4862-944C-02457C30F44A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79F14-C26E-4277-B250-5F0AE1A089B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2241102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311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556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245E5-77BA-483F-A8FB-E746516637D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14EB7-3938-4287-BC31-4A4C327A8350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832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878AD-0E57-42BC-9B60-C0B7D30B8438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7F694-8683-445D-A718-9CF724D21D6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851865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DC8F9-FF85-4D71-B635-1CCC871D4E63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89739-8A74-4DAC-8FB8-3BD046B85494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309934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31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5BAA7-AF02-4943-A048-CC88CC31DECC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4831-CFB4-463B-8A5F-47A287B7620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909890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06E01-2135-43C6-9F23-864E6F2FA353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08584-FDEC-4634-8CFD-A322EA69B89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596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92887-C2EB-4A34-8FEC-289BB78DDBD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ECAB1-4B41-4177-930A-3BE384AF7A2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692525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407AB-5C10-4E85-8D48-C1A3C4E8E2D6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5AA5F-1B55-4463-9259-983489960D6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019703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8A98E-5B6A-4488-B6ED-2D731457BBD1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23367-F34B-409B-BDBD-54D3DC12454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481612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05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8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05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1161F-6A3F-4BA2-AB54-EE906FDFE98E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45DDF-6E5A-474A-84CB-5DA4C787CD5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806059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878B5-3D11-43D8-9169-0A9B45DDEDC2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5DA4-F9E9-48DF-AC62-878B6586A08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190103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7FCFE-972E-47F0-84AF-EAA79A22C638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3C8DB-98DA-4B66-8777-AB38E3A48BF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694924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667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667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1DD56-7AF4-48A3-B2AB-8BD044A4A401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B42A6-A133-46E2-B81D-7BA29DF93AD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5776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64AEB-B62F-41A6-8B2B-80EDDCDEEB04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E436A-56FA-442D-BC0F-39A9B231D0F0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3609518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536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89" y="2130768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68" y="3886200"/>
            <a:ext cx="853884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ECF42BE7-8371-4341-A7D4-7504447E9118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3B5F2230-DD01-413C-B545-DC92C7AF5C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4481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11C91E2C-A069-4BD7-BAEC-AF1C504A7DCA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56B830A8-B128-4D07-8EC7-980D9FD276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3721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243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511721D0-47F2-45D1-8B61-62167F0B734E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F4C1DAEF-5389-4932-B1B8-48D1CFC127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918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32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45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60DC12D5-BAA6-4CE4-B3F2-4A256557E249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7B5F01A1-34EF-443A-84F1-717C842018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719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35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35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609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609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75C781F2-341B-495D-B315-8FC0917A509C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6FA68A81-FC03-4CE6-8115-1C55E67794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934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8625B143-5959-49A9-B7E4-830A5A921F12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3C055D31-1094-45EE-865F-357B53D599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7954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E9412BDF-3FC6-4586-8DF8-A656564983B3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90155984-FF97-4E09-9A84-C785990D93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96960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41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30" y="273204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141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70236A8D-C43E-4074-A4B5-7B115404251C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E9A3DF96-DC74-4812-B412-0C96F6CC1E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40962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77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77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77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50F7252B-939D-484A-A5EF-B4ED7462BE6F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5D2DEC8A-74CB-413B-84C2-A033C6706C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6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98AAF-4D6C-4635-9B7F-7EA8FBFC0AE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DAB2E-F467-44C0-825A-EEAFD5DD57C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4775159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45E90E2B-9897-4DD4-8540-AC4473C3FC4D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72BC1732-1685-4465-8B3A-FA35AD87D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28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21" y="274795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795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8CE2C5E4-78DD-4E6C-9C59-E0028C247E9F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219200">
              <a:defRPr/>
            </a:lvl1pPr>
          </a:lstStyle>
          <a:p>
            <a:pPr>
              <a:defRPr/>
            </a:pPr>
            <a:fld id="{9F1E2802-F69B-497E-BCF8-BF1C451A02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15991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501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225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7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8" y="0"/>
          <a:ext cx="158751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50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" y="0"/>
                        <a:ext cx="158751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8" descr="Master_Seite_02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1"/>
            <a:ext cx="1219835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361" y="4249688"/>
            <a:ext cx="10768931" cy="1143000"/>
          </a:xfrm>
        </p:spPr>
        <p:txBody>
          <a:bodyPr/>
          <a:lstStyle>
            <a:lvl1pPr marL="0" indent="0">
              <a:buFontTx/>
              <a:buNone/>
              <a:tabLst/>
              <a:defRPr sz="2400"/>
            </a:lvl1pPr>
          </a:lstStyle>
          <a:p>
            <a:r>
              <a:rPr lang="en-US" altLang="de-DE" smtClean="0"/>
              <a:t>Click to edit Master subtitle style</a:t>
            </a:r>
            <a:endParaRPr lang="de-DE" altLang="de-DE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361" y="2420888"/>
            <a:ext cx="10768931" cy="1676400"/>
          </a:xfrm>
          <a:prstGeom prst="rect">
            <a:avLst/>
          </a:prstGeom>
          <a:noFill/>
        </p:spPr>
        <p:txBody>
          <a:bodyPr lIns="91440" tIns="46800" rIns="91440" bIns="45720" anchor="t"/>
          <a:lstStyle>
            <a:lvl1pPr>
              <a:defRPr sz="4500" b="0"/>
            </a:lvl1pPr>
          </a:lstStyle>
          <a:p>
            <a:r>
              <a:rPr lang="en-US" altLang="de-DE" smtClean="0"/>
              <a:t>Click to edit Master title style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265650825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" y="260648"/>
            <a:ext cx="12198350" cy="78578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/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432000" marR="0" indent="-2592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bg2"/>
              </a:buClr>
              <a:buSzTx/>
              <a:buFont typeface="Symbol" pitchFamily="18" charset="2"/>
              <a:buChar char="-"/>
              <a:tabLst/>
              <a:defRPr/>
            </a:lvl3pPr>
          </a:lstStyle>
          <a:p>
            <a:pPr lvl="0"/>
            <a:r>
              <a:rPr lang="en-US" altLang="de-DE" smtClean="0"/>
              <a:t>Click to edit Master text styles</a:t>
            </a:r>
          </a:p>
          <a:p>
            <a:pPr lvl="1"/>
            <a:r>
              <a:rPr lang="en-US" altLang="de-DE" smtClean="0"/>
              <a:t>Second level</a:t>
            </a:r>
          </a:p>
          <a:p>
            <a:pPr lvl="2"/>
            <a:r>
              <a:rPr lang="en-US" altLang="de-DE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91116101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" y="260648"/>
            <a:ext cx="12198350" cy="78578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6170028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426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3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0144E-6612-45C5-AF6F-B786E0ED9098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BA51E-2258-4E0F-8869-20E60A268A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327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B9168-5112-408B-B4AD-DF3F5DD343DF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900BE-164D-4EB1-9C34-79A3FCDC17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379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6901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162DE-4585-432A-A824-D93938F94DDA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D36EF-C378-4421-8FA1-FFB621CC16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89747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037C8-A210-4EF5-A8EA-3B6F0AA0CC04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0326D-FD93-4954-AED2-031CC7F660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85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1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135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41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AD35F-D13C-4CB2-B026-403F75F58B00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DC012-EB46-4E67-A927-6F9563D5355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7473834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39E46-5CEB-4A2F-9B23-1580313481EF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964E7-AD5D-4857-AE1A-2BD30CB107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9361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FD47B-BA85-436A-8941-B3291873A716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FFEF1-EA8E-4DB9-BAEA-D41BAAB5B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69955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18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05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918" y="1435101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BDE5E-4A6C-4AB3-93F1-80F75DCB3B26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75170-66C2-4F3B-AF39-61D1A2699D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5754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876" y="2130596"/>
            <a:ext cx="1036859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754" y="3886200"/>
            <a:ext cx="85388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420BD-BF47-4C0C-9067-D94F15A90E5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FD429-2B92-4B41-8259-F56C7B451D8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556749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D693-F376-4535-9A04-1788D8620D2E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3A490-0A2F-451B-9157-55932652D1F7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3876248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585" y="4407071"/>
            <a:ext cx="103685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585" y="2906713"/>
            <a:ext cx="103685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4984-42EF-46BA-9D6C-6C4F94D811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27DB-AFC8-459F-AD0E-AC940D78258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6994956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9" y="1600206"/>
            <a:ext cx="5387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6111E-7357-4282-9FA5-42FF281CE66F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77681-73BF-494A-9823-7EAB52BE4D2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0700263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9" y="1535113"/>
            <a:ext cx="538972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919" y="2174875"/>
            <a:ext cx="538972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593" y="1535113"/>
            <a:ext cx="53918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593" y="2174875"/>
            <a:ext cx="53918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878AD-0E57-42BC-9B60-C0B7D30B8438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7F694-8683-445D-A718-9CF724D21D6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29474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64AEB-B62F-41A6-8B2B-80EDDCDEEB04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E436A-56FA-442D-BC0F-39A9B231D0F0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4259023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98AAF-4D6C-4635-9B7F-7EA8FBFC0AE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DAB2E-F467-44C0-825A-EEAFD5DD57C5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6498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4A7A3-B6A2-4CFD-889D-953B8862354E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295D3-6D73-4E1A-A3FF-D7192C5F97C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653076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32" y="273050"/>
            <a:ext cx="401317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216" y="273121"/>
            <a:ext cx="68192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32" y="1435103"/>
            <a:ext cx="401317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AD35F-D13C-4CB2-B026-403F75F58B00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DC012-EB46-4E67-A927-6F9563D5355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1863554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62" y="4800600"/>
            <a:ext cx="73190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0962" y="612775"/>
            <a:ext cx="731901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0962" y="5367338"/>
            <a:ext cx="73190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4A7A3-B6A2-4CFD-889D-953B8862354E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295D3-6D73-4E1A-A3FF-D7192C5F97C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702250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B299-527F-42CF-98B2-25772C2FF103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2875B-23CD-49CC-8508-E9B96AC88424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147159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43805" y="274707"/>
            <a:ext cx="2744629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18" y="274707"/>
            <a:ext cx="80305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EB4AB-0964-4063-8316-24FC84D7FA05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89701-E42C-4C5C-81E9-16B908D18B1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0521860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21488" y="609600"/>
            <a:ext cx="9555374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7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75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tags" Target="../tags/tag1.xml"/><Relationship Id="rId11" Type="http://schemas.openxmlformats.org/officeDocument/2006/relationships/image" Target="../media/image2.png"/><Relationship Id="rId5" Type="http://schemas.openxmlformats.org/officeDocument/2006/relationships/vmlDrawing" Target="../drawings/vmlDrawing1.vml"/><Relationship Id="rId10" Type="http://schemas.openxmlformats.org/officeDocument/2006/relationships/oleObject" Target="../embeddings/oleObject1.bin"/><Relationship Id="rId4" Type="http://schemas.openxmlformats.org/officeDocument/2006/relationships/theme" Target="../theme/theme7.xml"/><Relationship Id="rId9" Type="http://schemas.openxmlformats.org/officeDocument/2006/relationships/tags" Target="../tags/tag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FDEB525F-542E-46C9-8571-C0A70807A58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0340E6F9-EA7C-4931-AA82-5E9C6FFFFAF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58" r:id="rId1"/>
    <p:sldLayoutId id="2147486559" r:id="rId2"/>
    <p:sldLayoutId id="2147486560" r:id="rId3"/>
    <p:sldLayoutId id="2147486561" r:id="rId4"/>
    <p:sldLayoutId id="2147486562" r:id="rId5"/>
    <p:sldLayoutId id="2147486563" r:id="rId6"/>
    <p:sldLayoutId id="2147486564" r:id="rId7"/>
    <p:sldLayoutId id="2147486565" r:id="rId8"/>
    <p:sldLayoutId id="2147486566" r:id="rId9"/>
    <p:sldLayoutId id="2147486567" r:id="rId10"/>
    <p:sldLayoutId id="2147486568" r:id="rId11"/>
    <p:sldLayoutId id="214748664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92D9C7EB-5486-4276-9169-15593F662B0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69299E29-984F-40A7-8648-2225592C893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69" r:id="rId1"/>
    <p:sldLayoutId id="2147486570" r:id="rId2"/>
    <p:sldLayoutId id="2147486571" r:id="rId3"/>
    <p:sldLayoutId id="2147486572" r:id="rId4"/>
    <p:sldLayoutId id="2147486573" r:id="rId5"/>
    <p:sldLayoutId id="2147486574" r:id="rId6"/>
    <p:sldLayoutId id="2147486575" r:id="rId7"/>
    <p:sldLayoutId id="2147486576" r:id="rId8"/>
    <p:sldLayoutId id="2147486577" r:id="rId9"/>
    <p:sldLayoutId id="2147486578" r:id="rId10"/>
    <p:sldLayoutId id="2147486579" r:id="rId11"/>
    <p:sldLayoutId id="21474866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CFEF5D77-6B4B-4E4A-9086-94C5D800FD4B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FC64F2DC-51B1-4C3E-9310-35BC80E5CE8F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80" r:id="rId1"/>
    <p:sldLayoutId id="2147486581" r:id="rId2"/>
    <p:sldLayoutId id="2147486582" r:id="rId3"/>
    <p:sldLayoutId id="2147486583" r:id="rId4"/>
    <p:sldLayoutId id="2147486584" r:id="rId5"/>
    <p:sldLayoutId id="2147486585" r:id="rId6"/>
    <p:sldLayoutId id="2147486586" r:id="rId7"/>
    <p:sldLayoutId id="2147486587" r:id="rId8"/>
    <p:sldLayoutId id="2147486588" r:id="rId9"/>
    <p:sldLayoutId id="2147486589" r:id="rId10"/>
    <p:sldLayoutId id="2147486590" r:id="rId11"/>
    <p:sldLayoutId id="2147486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A0F430BA-70F4-4E57-AF38-B27704D1C8CC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80873F94-97BE-4533-964C-040F6CA722C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91" r:id="rId1"/>
    <p:sldLayoutId id="2147486592" r:id="rId2"/>
    <p:sldLayoutId id="2147486593" r:id="rId3"/>
    <p:sldLayoutId id="2147486594" r:id="rId4"/>
    <p:sldLayoutId id="2147486595" r:id="rId5"/>
    <p:sldLayoutId id="2147486596" r:id="rId6"/>
    <p:sldLayoutId id="2147486597" r:id="rId7"/>
    <p:sldLayoutId id="2147486598" r:id="rId8"/>
    <p:sldLayoutId id="2147486599" r:id="rId9"/>
    <p:sldLayoutId id="2147486600" r:id="rId10"/>
    <p:sldLayoutId id="2147486601" r:id="rId11"/>
    <p:sldLayoutId id="2147486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53780577-3DD5-49FD-ABAA-37455F3D9D7D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0188653F-1B0F-4946-B7E8-3537D5C4409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02" r:id="rId1"/>
    <p:sldLayoutId id="2147486603" r:id="rId2"/>
    <p:sldLayoutId id="2147486604" r:id="rId3"/>
    <p:sldLayoutId id="2147486605" r:id="rId4"/>
    <p:sldLayoutId id="2147486606" r:id="rId5"/>
    <p:sldLayoutId id="2147486607" r:id="rId6"/>
    <p:sldLayoutId id="2147486608" r:id="rId7"/>
    <p:sldLayoutId id="2147486609" r:id="rId8"/>
    <p:sldLayoutId id="2147486610" r:id="rId9"/>
    <p:sldLayoutId id="2147486611" r:id="rId10"/>
    <p:sldLayoutId id="2147486612" r:id="rId11"/>
    <p:sldLayoutId id="214748665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4"/>
            <a:ext cx="28463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43751D1-D6B4-421F-A93D-1BA120BFC895}" type="datetimeFigureOut">
              <a:rPr lang="en-US"/>
              <a:pPr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10" y="6356384"/>
            <a:ext cx="3863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85" y="6356384"/>
            <a:ext cx="2846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914400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8C5683C-C186-4DB7-8065-4A51271EB8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89" r:id="rId1"/>
    <p:sldLayoutId id="2147486690" r:id="rId2"/>
    <p:sldLayoutId id="2147486691" r:id="rId3"/>
    <p:sldLayoutId id="2147486692" r:id="rId4"/>
    <p:sldLayoutId id="2147486693" r:id="rId5"/>
    <p:sldLayoutId id="2147486694" r:id="rId6"/>
    <p:sldLayoutId id="2147486695" r:id="rId7"/>
    <p:sldLayoutId id="2147486696" r:id="rId8"/>
    <p:sldLayoutId id="2147486697" r:id="rId9"/>
    <p:sldLayoutId id="2147486698" r:id="rId10"/>
    <p:sldLayoutId id="2147486699" r:id="rId11"/>
    <p:sldLayoutId id="21474867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kt 7" hidden="1"/>
          <p:cNvGraphicFramePr>
            <a:graphicFrameLocks/>
          </p:cNvGraphicFramePr>
          <p:nvPr>
            <p:custDataLst>
              <p:tags r:id="rId6"/>
            </p:custDataLst>
          </p:nvPr>
        </p:nvGraphicFramePr>
        <p:xfrm>
          <a:off x="8" y="0"/>
          <a:ext cx="158751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486" name="think-cell Slide" r:id="rId10" imgW="0" imgH="0" progId="">
                  <p:embed/>
                </p:oleObj>
              </mc:Choice>
              <mc:Fallback>
                <p:oleObj name="think-cell Slide" r:id="rId10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" y="0"/>
                        <a:ext cx="158751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1" name="Grafik 6" descr="Master_Seite_02.pn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1"/>
            <a:ext cx="1219835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3"/>
          <p:cNvSpPr>
            <a:spLocks noGrp="1" noChangeArrowheads="1"/>
          </p:cNvSpPr>
          <p:nvPr>
            <p:ph type="body" idx="1"/>
            <p:custDataLst>
              <p:tags r:id="rId8"/>
            </p:custDataLst>
          </p:nvPr>
        </p:nvSpPr>
        <p:spPr bwMode="gray">
          <a:xfrm>
            <a:off x="666758" y="1628775"/>
            <a:ext cx="11050589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gray">
          <a:xfrm>
            <a:off x="1" y="260364"/>
            <a:ext cx="10348913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12000" tIns="45720" rIns="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</p:spTree>
    <p:extLst>
      <p:ext uri="{BB962C8B-B14F-4D97-AF65-F5344CB8AC3E}">
        <p14:creationId xmlns:p14="http://schemas.microsoft.com/office/powerpoint/2010/main" val="183264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24" r:id="rId1"/>
    <p:sldLayoutId id="2147486725" r:id="rId2"/>
    <p:sldLayoutId id="2147486726" r:id="rId3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Arial" pitchFamily="34" charset="0"/>
        <a:defRPr sz="2000">
          <a:solidFill>
            <a:schemeClr val="bg2"/>
          </a:solidFill>
          <a:latin typeface="+mn-lt"/>
          <a:ea typeface="+mn-ea"/>
          <a:cs typeface="+mn-cs"/>
        </a:defRPr>
      </a:lvl1pPr>
      <a:lvl2pPr marL="180975" indent="-180975" algn="l" rtl="0" eaLnBrk="0" fontAlgn="base" hangingPunct="0">
        <a:spcBef>
          <a:spcPts val="600"/>
        </a:spcBef>
        <a:spcAft>
          <a:spcPct val="0"/>
        </a:spcAft>
        <a:buClr>
          <a:schemeClr val="bg2"/>
        </a:buClr>
        <a:buFont typeface="Arial" pitchFamily="34" charset="0"/>
        <a:buChar char="•"/>
        <a:defRPr sz="2000">
          <a:solidFill>
            <a:schemeClr val="bg2"/>
          </a:solidFill>
          <a:latin typeface="+mn-lt"/>
        </a:defRPr>
      </a:lvl2pPr>
      <a:lvl3pPr marL="431800" indent="-258763" algn="l" rtl="0" eaLnBrk="0" fontAlgn="base" hangingPunct="0">
        <a:spcBef>
          <a:spcPts val="600"/>
        </a:spcBef>
        <a:spcAft>
          <a:spcPct val="0"/>
        </a:spcAft>
        <a:buClr>
          <a:schemeClr val="bg2"/>
        </a:buClr>
        <a:buFont typeface="Symbol" pitchFamily="18" charset="2"/>
        <a:buChar char="-"/>
        <a:defRPr sz="2000">
          <a:solidFill>
            <a:schemeClr val="bg2"/>
          </a:solidFill>
          <a:latin typeface="+mn-lt"/>
        </a:defRPr>
      </a:lvl3pPr>
      <a:lvl4pPr marL="1125538" indent="-228600" algn="l" rtl="0" eaLnBrk="0" fontAlgn="base" hangingPunct="0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4pPr>
      <a:lvl5pPr marL="1544638" indent="-228600" algn="l" rtl="0" eaLnBrk="0" fontAlgn="base" hangingPunct="0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5pPr>
      <a:lvl6pPr marL="2001838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6pPr>
      <a:lvl7pPr marL="2459038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7pPr>
      <a:lvl8pPr marL="2916238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8pPr>
      <a:lvl9pPr marL="3373438" indent="-228600" algn="l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Char char="–"/>
        <a:tabLst>
          <a:tab pos="285750" algn="l"/>
        </a:tabLst>
        <a:defRPr>
          <a:solidFill>
            <a:schemeClr val="bg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609918" y="274638"/>
            <a:ext cx="1097851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918" y="1600201"/>
            <a:ext cx="1097851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917" y="6356351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>
              <a:defRPr/>
            </a:pPr>
            <a:fld id="{2D1B08D0-187A-4D2A-B807-1C220E8A5260}" type="datetimeFigureOut">
              <a:rPr lang="en-US"/>
              <a:pPr defTabSz="914400">
                <a:defRPr/>
              </a:pPr>
              <a:t>5/25/2017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770" y="6356351"/>
            <a:ext cx="3862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151" y="6356351"/>
            <a:ext cx="2846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914400">
              <a:defRPr/>
            </a:pPr>
            <a:fld id="{2DDA2C50-9AA1-4C36-9A8F-B1DFFA9B3A4B}" type="slidenum">
              <a:rPr lang="en-US"/>
              <a:pPr defTabSz="914400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69" r:id="rId1"/>
    <p:sldLayoutId id="2147486770" r:id="rId2"/>
    <p:sldLayoutId id="2147486771" r:id="rId3"/>
    <p:sldLayoutId id="2147486772" r:id="rId4"/>
    <p:sldLayoutId id="2147486773" r:id="rId5"/>
    <p:sldLayoutId id="2147486774" r:id="rId6"/>
    <p:sldLayoutId id="214748677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9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4"/>
            <a:ext cx="109791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0"/>
            <a:ext cx="28463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FDEB525F-542E-46C9-8571-C0A70807A587}" type="datetimeFigureOut">
              <a:rPr lang="en-US" altLang="ko-KR"/>
              <a:pPr>
                <a:defRPr/>
              </a:pPr>
              <a:t>5/25/2017</a:t>
            </a:fld>
            <a:endParaRPr lang="en-US" altLang="ko-K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7201" y="6356370"/>
            <a:ext cx="3863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376" y="6356370"/>
            <a:ext cx="28463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pitchFamily="34" charset="0"/>
                <a:ea typeface="굴림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0340E6F9-EA7C-4931-AA82-5E9C6FFFFAF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9736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778" r:id="rId1"/>
    <p:sldLayoutId id="2147486779" r:id="rId2"/>
    <p:sldLayoutId id="2147486780" r:id="rId3"/>
    <p:sldLayoutId id="2147486781" r:id="rId4"/>
    <p:sldLayoutId id="2147486782" r:id="rId5"/>
    <p:sldLayoutId id="2147486783" r:id="rId6"/>
    <p:sldLayoutId id="2147486784" r:id="rId7"/>
    <p:sldLayoutId id="2147486785" r:id="rId8"/>
    <p:sldLayoutId id="2147486786" r:id="rId9"/>
    <p:sldLayoutId id="2147486787" r:id="rId10"/>
    <p:sldLayoutId id="2147486788" r:id="rId11"/>
    <p:sldLayoutId id="214748678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9225" y="152400"/>
            <a:ext cx="10067109" cy="914400"/>
          </a:xfrm>
        </p:spPr>
        <p:txBody>
          <a:bodyPr/>
          <a:lstStyle/>
          <a:p>
            <a:pPr lvl="0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Future Work-Tech 2050 </a:t>
            </a:r>
            <a:r>
              <a:rPr lang="en-US" altLang="en-US" sz="4400" dirty="0" smtClean="0">
                <a:solidFill>
                  <a:srgbClr val="0000FF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Workshops</a:t>
            </a:r>
            <a:endParaRPr lang="en-US" sz="4400" dirty="0">
              <a:solidFill>
                <a:srgbClr val="0000FF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055316"/>
              </p:ext>
            </p:extLst>
          </p:nvPr>
        </p:nvGraphicFramePr>
        <p:xfrm>
          <a:off x="6350" y="1219200"/>
          <a:ext cx="12195175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0366"/>
                <a:gridCol w="3078659"/>
                <a:gridCol w="2895600"/>
                <a:gridCol w="3130550"/>
              </a:tblGrid>
              <a:tr h="60254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 workshops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planning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negotiation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Exploratory talks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Argentina (two)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Argentina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(series)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Australia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Brazil (Sao Paolo)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Romania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Croatia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4456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Finland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Israel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</a:t>
                      </a:r>
                      <a:r>
                        <a:rPr lang="en-US" sz="20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Workshop)</a:t>
                      </a:r>
                      <a:endParaRPr 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Slovakia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Dubai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Germany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Germany (2</a:t>
                      </a:r>
                      <a:r>
                        <a:rPr lang="en-US" sz="20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Workshop)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Spain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Madrid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 (Internal)</a:t>
                      </a: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Greece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Netherlands (2)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Lanka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France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Hungary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Pakistan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India</a:t>
                      </a: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Israel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Poland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Iran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Italy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Zambia (</a:t>
                      </a:r>
                      <a:r>
                        <a:rPr lang="en-US" sz="20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Montenegro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Mexico (two)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Slovenia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3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Spain 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(Basque Country)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United Kingdom</a:t>
                      </a: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South Korea (two)</a:t>
                      </a:r>
                      <a:endParaRPr lang="en-US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Updated May 25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2017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United States</a:t>
                      </a:r>
                    </a:p>
                  </a:txBody>
                  <a:tcPr/>
                </a:tc>
              </a:tr>
              <a:tr h="4061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Venezuela</a:t>
                      </a:r>
                      <a:endParaRPr lang="en-US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33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Suggestions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Mexico</a:t>
                      </a:r>
                      <a:endParaRPr lang="en-US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Hungary not added</a:t>
                      </a:r>
                      <a:endParaRPr lang="en-US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378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75" y="152400"/>
            <a:ext cx="4038600" cy="9144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/>
                <a:ea typeface="Times New Roman"/>
                <a:cs typeface="Times New Roman"/>
              </a:rPr>
              <a:t>Culture</a:t>
            </a:r>
            <a:endParaRPr lang="en-US" sz="4400" dirty="0">
              <a:solidFill>
                <a:srgbClr val="0B3DD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6" y="1371600"/>
            <a:ext cx="11734799" cy="5257800"/>
          </a:xfrm>
        </p:spPr>
        <p:txBody>
          <a:bodyPr/>
          <a:lstStyle/>
          <a:p>
            <a:pPr marL="1255802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Explore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cultural transition to self-actualization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economy via;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media, entertainment,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celebrities, and computer games</a:t>
            </a:r>
          </a:p>
          <a:p>
            <a:pPr marL="1255802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Media/Arts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Alliance to create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help new social movements: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Self-Employment as new norm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One Species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Tech to augment human capacity, not replace humans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Self-Actualization Economy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Invest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into what replaces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Desire to work is human nature but change attitudes toward welfare and basic income (Korea)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focus on experience rather than things (Brazil)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Good news what can be done media (Brazil)</a:t>
            </a:r>
          </a:p>
        </p:txBody>
      </p:sp>
    </p:spTree>
    <p:extLst>
      <p:ext uri="{BB962C8B-B14F-4D97-AF65-F5344CB8AC3E}">
        <p14:creationId xmlns:p14="http://schemas.microsoft.com/office/powerpoint/2010/main" val="3994281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575" y="152400"/>
            <a:ext cx="7924800" cy="9144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/>
                <a:ea typeface="Times New Roman"/>
                <a:cs typeface="Times New Roman"/>
              </a:rPr>
              <a:t>Culture </a:t>
            </a:r>
            <a:r>
              <a:rPr lang="en-US" sz="4000" dirty="0" smtClean="0">
                <a:solidFill>
                  <a:srgbClr val="0B3DDB"/>
                </a:solidFill>
                <a:latin typeface="Arial"/>
                <a:ea typeface="Times New Roman"/>
                <a:cs typeface="Times New Roman"/>
              </a:rPr>
              <a:t>(continued)</a:t>
            </a:r>
            <a:endParaRPr lang="en-US" sz="4000" dirty="0">
              <a:solidFill>
                <a:srgbClr val="0B3DD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6" y="1600200"/>
            <a:ext cx="11734799" cy="5029200"/>
          </a:xfrm>
        </p:spPr>
        <p:txBody>
          <a:bodyPr/>
          <a:lstStyle/>
          <a:p>
            <a:pPr marL="1255802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New social contract between the government and the governed</a:t>
            </a: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 basic income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48515" lvl="3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Security (lone wolf terrorist more power in the future requires more public involvement)</a:t>
            </a:r>
          </a:p>
          <a:p>
            <a:pPr marL="1254977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We must view welfare from a positive perspective (Korea)</a:t>
            </a:r>
          </a:p>
          <a:p>
            <a:pPr marL="1254977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Move toward more civic, collaborative culture with reciprocity (Spain)</a:t>
            </a:r>
          </a:p>
          <a:p>
            <a:pPr marL="1254977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Department of Collaboration in the Basque Government (Spain)</a:t>
            </a:r>
          </a:p>
          <a:p>
            <a:pPr marL="1254977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Valuing new experiences over accumulation of things (Brazil)</a:t>
            </a:r>
          </a:p>
          <a:p>
            <a:pPr marL="1254977" lvl="2" indent="-342494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u="sng" dirty="0">
              <a:latin typeface="Arial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53814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3025" y="0"/>
            <a:ext cx="8915401" cy="1031966"/>
          </a:xfrm>
        </p:spPr>
        <p:txBody>
          <a:bodyPr/>
          <a:lstStyle/>
          <a:p>
            <a:pPr lvl="1"/>
            <a:r>
              <a:rPr lang="en-US" sz="4400" dirty="0" smtClean="0">
                <a:solidFill>
                  <a:srgbClr val="0B3DDB"/>
                </a:solidFill>
                <a:latin typeface="Arial"/>
                <a:ea typeface="Times New Roman"/>
                <a:cs typeface="Times New Roman"/>
              </a:rPr>
              <a:t>Business </a:t>
            </a:r>
            <a:r>
              <a:rPr lang="en-US" sz="4400" dirty="0">
                <a:solidFill>
                  <a:srgbClr val="0B3DDB"/>
                </a:solidFill>
                <a:latin typeface="Arial"/>
                <a:ea typeface="Times New Roman"/>
                <a:cs typeface="Times New Roman"/>
              </a:rPr>
              <a:t>&amp;  Labor </a:t>
            </a:r>
            <a:endParaRPr lang="en-US" sz="4400" dirty="0">
              <a:solidFill>
                <a:srgbClr val="0B3DD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3984" y="1447800"/>
            <a:ext cx="12502334" cy="5105400"/>
          </a:xfrm>
        </p:spPr>
        <p:txBody>
          <a:bodyPr/>
          <a:lstStyle/>
          <a:p>
            <a:pPr marL="1256213" lvl="2" indent="-342900"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Invest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in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Kickstarter-like crowd sourcing to reduce the concentration of wealth</a:t>
            </a:r>
          </a:p>
          <a:p>
            <a:pPr marL="1256213" lvl="2" indent="-342900"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Create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personal AI/Avatars to support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self-employment</a:t>
            </a:r>
          </a:p>
          <a:p>
            <a:pPr marL="1256213" lvl="2" indent="-342900"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Create new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labor unions to link one-person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businesses to guarantee workers rights in self-employment (Korea)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Labor/Business/Government Next Technologies (NT) Data bases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Develop individual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augment genius apps </a:t>
            </a:r>
            <a:endParaRPr lang="en-US" sz="24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International collaboration to create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the International S&amp;T Organization (ISTO)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Conduct synergetic intelligence/advantage/strategy, as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well as competitive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intelligence/advantage/strategy and teach synergy in business schools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unions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more on maintaining income than keeping specific jobs and initiate Augment Movement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invest in tech to augment rather than replace labor</a:t>
            </a:r>
          </a:p>
        </p:txBody>
      </p:sp>
    </p:spTree>
    <p:extLst>
      <p:ext uri="{BB962C8B-B14F-4D97-AF65-F5344CB8AC3E}">
        <p14:creationId xmlns:p14="http://schemas.microsoft.com/office/powerpoint/2010/main" val="2910880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76200"/>
            <a:ext cx="8915401" cy="1031966"/>
          </a:xfrm>
        </p:spPr>
        <p:txBody>
          <a:bodyPr/>
          <a:lstStyle/>
          <a:p>
            <a:r>
              <a:rPr lang="en-US" sz="4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US" sz="4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 Labor </a:t>
            </a:r>
            <a:r>
              <a:rPr lang="en-US" sz="4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</a:t>
            </a:r>
            <a:r>
              <a:rPr lang="en-US" sz="40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9" y="1295400"/>
            <a:ext cx="12198350" cy="5334000"/>
          </a:xfrm>
        </p:spPr>
        <p:txBody>
          <a:bodyPr/>
          <a:lstStyle/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Foster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one-person businesses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Develop ways to measure “Qualitivity”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 well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as “Productivity”</a:t>
            </a:r>
            <a:endParaRPr lang="en-US" sz="24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Memes in advertisements to help create the cultural transition</a:t>
            </a:r>
            <a:endParaRPr lang="en-US" sz="24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Create category for Benefit Corporations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World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Billionaires Club on Global Strategic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Philanthropy to address income gap</a:t>
            </a:r>
            <a:endParaRPr lang="en-US" sz="24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World Cyber Game to explore self-employment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&amp; Self-Actualization Economy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circular economy as well as self-actualization economy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 of workers for the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hybridity of work (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Finland) 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ways for companies and employees to create ethical, aesthetic, and social value besides economic and material value (Finland)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Shorter work hours, job-sharing, and work-at-home (Germany)</a:t>
            </a:r>
          </a:p>
        </p:txBody>
      </p:sp>
    </p:spTree>
    <p:extLst>
      <p:ext uri="{BB962C8B-B14F-4D97-AF65-F5344CB8AC3E}">
        <p14:creationId xmlns:p14="http://schemas.microsoft.com/office/powerpoint/2010/main" val="14722142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76200"/>
            <a:ext cx="8915401" cy="1031966"/>
          </a:xfrm>
        </p:spPr>
        <p:txBody>
          <a:bodyPr/>
          <a:lstStyle/>
          <a:p>
            <a:r>
              <a:rPr lang="en-US" sz="4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</a:t>
            </a:r>
            <a:r>
              <a:rPr lang="en-US" sz="4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 Labor </a:t>
            </a:r>
            <a:r>
              <a:rPr lang="en-US" sz="4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</a:t>
            </a:r>
            <a:r>
              <a:rPr lang="en-US" sz="40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12198350" cy="5334000"/>
          </a:xfrm>
        </p:spPr>
        <p:txBody>
          <a:bodyPr/>
          <a:lstStyle/>
          <a:p>
            <a:pPr marL="456655" lvl="1" indent="0">
              <a:spcBef>
                <a:spcPts val="0"/>
              </a:spcBef>
              <a:spcAft>
                <a:spcPts val="0"/>
              </a:spcAft>
              <a:buClr>
                <a:srgbClr val="101C4B"/>
              </a:buClr>
              <a:buNone/>
            </a:pPr>
            <a:endParaRPr lang="en-US" dirty="0" smtClean="0">
              <a:solidFill>
                <a:srgbClr val="101C4B"/>
              </a:solidFill>
              <a:latin typeface="Arial"/>
              <a:ea typeface="Times New Roman"/>
              <a:cs typeface="Times New Roman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business that produce experience (Brazil) 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Awards for companies that pay the most taxes (Korea) </a:t>
            </a:r>
            <a:endParaRPr lang="en-US" sz="24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platforms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discuss future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employment; i.e., MP (Spain)</a:t>
            </a:r>
            <a:endParaRPr lang="en-US" sz="24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an observatory of employment and technology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Spain) </a:t>
            </a:r>
            <a:endParaRPr lang="en-US" sz="24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 unions’ attitudes towards an attitude which helps to build the relationships of future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businesses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(Spain) </a:t>
            </a:r>
            <a:endParaRPr lang="en-US" sz="24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Recognize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basic income as an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 right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integration of government/business/people (Italy)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profit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opportunities </a:t>
            </a: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caring economies (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Spain) </a:t>
            </a:r>
            <a:endParaRPr lang="en-US" sz="24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Businesses </a:t>
            </a:r>
            <a:r>
              <a:rPr lang="en-US" sz="24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making people happy, not just creating profits (Korea)</a:t>
            </a:r>
          </a:p>
          <a:p>
            <a:pPr marL="1256213" lvl="2" indent="-34290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01C4B"/>
              </a:buClr>
              <a:buSzPct val="125000"/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294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0290175" cy="1295400"/>
          </a:xfrm>
        </p:spPr>
        <p:txBody>
          <a:bodyPr/>
          <a:lstStyle/>
          <a:p>
            <a:r>
              <a:rPr lang="en-US" sz="41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 Discussion Groups to Explore Some Long-Range Strategies </a:t>
            </a:r>
            <a:endParaRPr lang="en-US" sz="41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563" y="1828800"/>
            <a:ext cx="11049000" cy="2667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Education/Learning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Science &amp;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and Labor</a:t>
            </a:r>
          </a:p>
          <a:p>
            <a:pPr marL="0" indent="0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776" y="4953000"/>
            <a:ext cx="11734799" cy="1600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defTabSz="914400" eaLnBrk="0" hangingPunct="0">
              <a:spcBef>
                <a:spcPts val="600"/>
              </a:spcBef>
            </a:pPr>
            <a:r>
              <a:rPr lang="en-US" sz="2000" b="1" kern="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all workshops had these 5 discussion groups, but in general these were the themes discussed. </a:t>
            </a:r>
            <a:r>
              <a:rPr lang="en-US" sz="20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initial </a:t>
            </a:r>
            <a:r>
              <a:rPr lang="en-US" sz="2000" b="1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90+ suggestions </a:t>
            </a:r>
            <a:r>
              <a:rPr lang="en-US" sz="20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follow were drawn from the global scenarios and workshop reports as of </a:t>
            </a:r>
            <a:r>
              <a:rPr lang="en-US" sz="2000" b="1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11, </a:t>
            </a:r>
            <a:r>
              <a:rPr lang="en-US" sz="20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2017. Suggestions without country attribution were suggested by two or more workshops. Some suggestions </a:t>
            </a:r>
            <a:r>
              <a:rPr lang="en-US" sz="2000" b="1" u="sng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0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included in this summary were good ideas but not directed specifically at addressing future work/tech issues.</a:t>
            </a:r>
            <a:endParaRPr lang="en-US" sz="2000" kern="0" dirty="0">
              <a:solidFill>
                <a:srgbClr val="0000FF"/>
              </a:solidFill>
              <a:latin typeface="Corbe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14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8600"/>
            <a:ext cx="7467600" cy="7620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Education/Learning</a:t>
            </a:r>
            <a:endParaRPr lang="en-US" sz="4400" dirty="0">
              <a:solidFill>
                <a:srgbClr val="0B3DD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56235" y="1066800"/>
            <a:ext cx="12573000" cy="5638800"/>
          </a:xfrm>
        </p:spPr>
        <p:txBody>
          <a:bodyPr/>
          <a:lstStyle/>
          <a:p>
            <a:pPr marL="0" indent="0">
              <a:buNone/>
            </a:pP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Make increasing intelligence an objective of education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 parallel to STEM, create self-paced inquiry-based learning for self-actualization; re-train teachers as coaches using new AI tools with students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Begin shift from mastering a profession to mastering skills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Free Tele-education everywhere and life-long learning systems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focus on developing creativity, critical thinking, human relations, philosophy, entrepreneurship, art, self-employment, ethics, and values.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Know thyself to build and lead a meaningful working life with self-assessment of progress on one’s own goals and objectives (Finland)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Intergenerational learning exchanges sharing competencies of elders with youth (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Italy) 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10594975" cy="7620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Education/Learning </a:t>
            </a:r>
            <a:r>
              <a:rPr lang="en-US" sz="40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4000" dirty="0">
              <a:solidFill>
                <a:srgbClr val="0B3DD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4650" y="1066800"/>
            <a:ext cx="12573000" cy="5791200"/>
          </a:xfrm>
        </p:spPr>
        <p:txBody>
          <a:bodyPr/>
          <a:lstStyle/>
          <a:p>
            <a:pPr marL="0" indent="0">
              <a:buNone/>
            </a:pP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Consider Finland’s education model (Italy)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Utilize robots and AI in education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Free tele-education for everybody (Greece)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On-demand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learning (also bite-sized) in learning portfolios (Germany)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Unify universities and vocational trainings (Italy)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Cooperation between schools and outside public good projects (Germany)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Lifelong learning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Experimental alternative education/learning models focusing on ethics, exponential technologies, social harmony, team entrepreneurship (Italy)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Empathy training (Brazil)</a:t>
            </a:r>
          </a:p>
        </p:txBody>
      </p:sp>
    </p:spTree>
    <p:extLst>
      <p:ext uri="{BB962C8B-B14F-4D97-AF65-F5344CB8AC3E}">
        <p14:creationId xmlns:p14="http://schemas.microsoft.com/office/powerpoint/2010/main" val="7877072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10594975" cy="7620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Education/Learning </a:t>
            </a:r>
            <a:r>
              <a:rPr lang="en-US" sz="40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4000" dirty="0">
              <a:solidFill>
                <a:srgbClr val="0B3DD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4650" y="1447800"/>
            <a:ext cx="12573000" cy="5334000"/>
          </a:xfrm>
        </p:spPr>
        <p:txBody>
          <a:bodyPr/>
          <a:lstStyle/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hybrid education systems: STEM + social + </a:t>
            </a:r>
            <a:r>
              <a:rPr lang="en-GB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  <a:r>
              <a:rPr lang="en-GB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(Spain)</a:t>
            </a: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curriculum starting </a:t>
            </a:r>
            <a:r>
              <a:rPr lang="en-GB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nursery schools, </a:t>
            </a:r>
            <a:r>
              <a:rPr lang="en-GB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normalize self-employment (Spain)</a:t>
            </a: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Promote </a:t>
            </a:r>
            <a:r>
              <a:rPr lang="en-US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“communities of practice” (Brazil)</a:t>
            </a: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corporations to intervene in education systems (Italy</a:t>
            </a: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of tech affects on students (Greece)</a:t>
            </a: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future-oriented professional guidance (</a:t>
            </a:r>
            <a:r>
              <a:rPr lang="en-US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Greece) </a:t>
            </a:r>
            <a:endParaRPr lang="en-US" sz="28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2030 </a:t>
            </a:r>
            <a:r>
              <a:rPr lang="en-US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shifts more toward the humanities (Israel) </a:t>
            </a:r>
            <a:endParaRPr lang="en-US" sz="28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2030-50 </a:t>
            </a:r>
            <a:r>
              <a:rPr lang="en-US" sz="2800" dirty="0">
                <a:solidFill>
                  <a:srgbClr val="101C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Private/public and Machines/Humans blurring make ethics the cultural theme (Italy)</a:t>
            </a:r>
            <a:endParaRPr lang="en-US" sz="2800" dirty="0" smtClean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101C4B"/>
              </a:buClr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101C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914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228600"/>
            <a:ext cx="8305800" cy="8382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Government/Governance</a:t>
            </a:r>
            <a:endParaRPr lang="en-US" sz="4400" dirty="0">
              <a:solidFill>
                <a:srgbClr val="0B3DD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4" y="1371600"/>
            <a:ext cx="11658599" cy="5638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Produce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alternative 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cash 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flow projections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for universal basic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income (consider: License/tax robots, AI and their creations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reduction of tax havens, value added tax,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taxes on carbon, massive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wealth growth from new technologies,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minimum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corporate tax,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etc.).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Include self-employment issues in political parties' agendas and manifestos to promote social dialog on these issues (Spain)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vouchers (Italy)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Work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 other countries to establish the International S&amp;T Organization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ISTO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2050 UBI introduced and financed by big companies and some governments (Israel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274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228600"/>
            <a:ext cx="7848600" cy="838200"/>
          </a:xfrm>
        </p:spPr>
        <p:txBody>
          <a:bodyPr/>
          <a:lstStyle/>
          <a:p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  <a:endParaRPr lang="en-US" sz="4400" dirty="0">
              <a:solidFill>
                <a:srgbClr val="0B3DD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12042774" cy="53340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Decisionmaking based on collective intelligence (Brazil)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implement a global counter organized crime strategy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Add TransInstitutional law in addition to for-profit and non-profit law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Training programs for politicians before governing and prototype governance methodologies (Brazil)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Tax on robotic work (Germany)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Easier participation for individuals in decisionmaking processes (Korea)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Promote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leisure, culture, tourism, and entertainment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industries (Korea).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E-Platform for citizens offering services (Greece)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By 2050 introduce a global system for resource sharing (Greece)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Enact policies for privacy concerns (Korea).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26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75" y="228601"/>
            <a:ext cx="9372599" cy="762000"/>
          </a:xfrm>
        </p:spPr>
        <p:txBody>
          <a:bodyPr/>
          <a:lstStyle/>
          <a:p>
            <a:pPr lvl="1"/>
            <a:r>
              <a:rPr lang="en-US" sz="4400" dirty="0">
                <a:solidFill>
                  <a:srgbClr val="0B3DD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Science &amp; </a:t>
            </a:r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Technology</a:t>
            </a:r>
            <a:endParaRPr lang="en-US" sz="4400" dirty="0">
              <a:solidFill>
                <a:srgbClr val="0B3DD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1625" y="1447800"/>
            <a:ext cx="11963400" cy="5181600"/>
          </a:xfrm>
        </p:spPr>
        <p:txBody>
          <a:bodyPr/>
          <a:lstStyle/>
          <a:p>
            <a:pPr marL="456655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  <a:cs typeface="Times New Roman"/>
              </a:rPr>
              <a:t>Augment Movement: Tech 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to augment </a:t>
            </a:r>
            <a:r>
              <a:rPr lang="en-US" sz="2800" dirty="0" smtClean="0">
                <a:latin typeface="Arial"/>
                <a:ea typeface="Times New Roman"/>
                <a:cs typeface="Times New Roman"/>
              </a:rPr>
              <a:t>humans; not 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replace </a:t>
            </a:r>
            <a:r>
              <a:rPr lang="en-US" sz="2800" dirty="0" smtClean="0">
                <a:latin typeface="Arial"/>
                <a:ea typeface="Times New Roman"/>
                <a:cs typeface="Times New Roman"/>
              </a:rPr>
              <a:t>them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  <a:cs typeface="Times New Roman"/>
              </a:rPr>
              <a:t>Identify likely </a:t>
            </a:r>
            <a:r>
              <a:rPr lang="en-US" sz="2800" dirty="0">
                <a:latin typeface="Arial"/>
                <a:ea typeface="Times New Roman"/>
                <a:cs typeface="Times New Roman"/>
              </a:rPr>
              <a:t>impacts of </a:t>
            </a:r>
            <a:r>
              <a:rPr lang="en-US" sz="2800" dirty="0" smtClean="0">
                <a:latin typeface="Arial"/>
                <a:ea typeface="Times New Roman"/>
                <a:cs typeface="Times New Roman"/>
              </a:rPr>
              <a:t>Narrow AI vs. General AI, by years 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Forecast how synthetic </a:t>
            </a:r>
            <a:r>
              <a:rPr lang="en-US" sz="2800" dirty="0">
                <a:latin typeface="Arial"/>
                <a:ea typeface="Times New Roman"/>
              </a:rPr>
              <a:t>biology </a:t>
            </a:r>
            <a:r>
              <a:rPr lang="en-US" sz="2800" dirty="0" smtClean="0">
                <a:latin typeface="Arial"/>
                <a:ea typeface="Times New Roman"/>
              </a:rPr>
              <a:t>might create </a:t>
            </a:r>
            <a:r>
              <a:rPr lang="en-US" sz="2800" dirty="0">
                <a:latin typeface="Arial"/>
                <a:ea typeface="Times New Roman"/>
              </a:rPr>
              <a:t>more jobs than AI </a:t>
            </a:r>
            <a:r>
              <a:rPr lang="en-US" sz="2800" dirty="0" smtClean="0">
                <a:latin typeface="Arial"/>
                <a:ea typeface="Times New Roman"/>
              </a:rPr>
              <a:t>replaces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Forecast </a:t>
            </a:r>
            <a:r>
              <a:rPr lang="en-US" sz="2800" dirty="0">
                <a:latin typeface="Arial"/>
                <a:ea typeface="Times New Roman"/>
              </a:rPr>
              <a:t>synergies among </a:t>
            </a:r>
            <a:r>
              <a:rPr lang="en-US" sz="2800" dirty="0" smtClean="0">
                <a:latin typeface="Arial"/>
                <a:ea typeface="Times New Roman"/>
              </a:rPr>
              <a:t>the full range of new tech - NTs</a:t>
            </a:r>
            <a:endParaRPr lang="en-US" sz="2800" dirty="0">
              <a:latin typeface="Arial"/>
              <a:ea typeface="Times New Roman"/>
            </a:endParaRP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Times New Roman"/>
              </a:rPr>
              <a:t>Create national policies/standards for IoT (Brazil)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Establish ISTO (International S&amp;T Organization as an online collective intelligence system not as a mew bureaucracy</a:t>
            </a:r>
            <a:r>
              <a:rPr lang="en-US" sz="2800" dirty="0">
                <a:latin typeface="Arial"/>
                <a:ea typeface="Times New Roman"/>
              </a:rPr>
              <a:t>) </a:t>
            </a:r>
            <a:endParaRPr lang="en-US" sz="2800" dirty="0" smtClean="0">
              <a:latin typeface="Arial"/>
              <a:ea typeface="Times New Roman"/>
            </a:endParaRP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Promote </a:t>
            </a:r>
            <a:r>
              <a:rPr lang="en-US" sz="2800" dirty="0">
                <a:latin typeface="Arial"/>
                <a:ea typeface="Times New Roman"/>
              </a:rPr>
              <a:t>public participation, and even participation of the consumers, in the ownership of patents (Spain</a:t>
            </a:r>
            <a:r>
              <a:rPr lang="en-US" sz="2800" dirty="0" smtClean="0">
                <a:latin typeface="Arial"/>
                <a:ea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11773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75" y="228601"/>
            <a:ext cx="10287000" cy="762000"/>
          </a:xfrm>
        </p:spPr>
        <p:txBody>
          <a:bodyPr/>
          <a:lstStyle/>
          <a:p>
            <a:pPr lvl="1"/>
            <a:r>
              <a:rPr lang="en-US" sz="4400" dirty="0">
                <a:solidFill>
                  <a:srgbClr val="0B3DD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Science &amp; </a:t>
            </a:r>
            <a:r>
              <a:rPr lang="en-US" sz="4400" dirty="0" smtClean="0">
                <a:solidFill>
                  <a:srgbClr val="0B3DD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Technology </a:t>
            </a:r>
            <a:r>
              <a:rPr lang="en-US" sz="4000" dirty="0" smtClean="0">
                <a:solidFill>
                  <a:srgbClr val="0B3DDB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(continued)</a:t>
            </a:r>
            <a:endParaRPr lang="en-US" sz="4000" dirty="0">
              <a:solidFill>
                <a:srgbClr val="0B3DD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1625" y="1447800"/>
            <a:ext cx="11811000" cy="5181600"/>
          </a:xfrm>
        </p:spPr>
        <p:txBody>
          <a:bodyPr/>
          <a:lstStyle/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Times New Roman"/>
              </a:rPr>
              <a:t>Invest into predictive/preventative health systems (Brazil) 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Biotech </a:t>
            </a:r>
            <a:r>
              <a:rPr lang="en-US" sz="2800" dirty="0">
                <a:latin typeface="Arial"/>
                <a:ea typeface="Times New Roman"/>
              </a:rPr>
              <a:t>for in-house food production via bio-gene-sciences (Italy)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Times New Roman"/>
              </a:rPr>
              <a:t>Implement schemes to promote and support work from home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Solar </a:t>
            </a:r>
            <a:r>
              <a:rPr lang="en-US" sz="2800" dirty="0">
                <a:latin typeface="Arial"/>
                <a:ea typeface="Times New Roman"/>
              </a:rPr>
              <a:t>energy, autonomous transporters to free </a:t>
            </a:r>
            <a:r>
              <a:rPr lang="en-US" sz="2800" dirty="0" smtClean="0">
                <a:latin typeface="Arial"/>
                <a:ea typeface="Times New Roman"/>
              </a:rPr>
              <a:t>individuals </a:t>
            </a:r>
            <a:r>
              <a:rPr lang="en-US" sz="2800" dirty="0">
                <a:latin typeface="Arial"/>
                <a:ea typeface="Times New Roman"/>
              </a:rPr>
              <a:t>(Italy)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By 2030 create World Integrated Energy Corp to create enough wealth to invest in space exploration enhanced by AI (Korea)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Create online platforms for participatory democracy (Brazil)</a:t>
            </a:r>
          </a:p>
          <a:p>
            <a:pPr marL="1255802" lvl="2" indent="-342494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/>
                <a:ea typeface="Times New Roman"/>
              </a:rPr>
              <a:t>Socialize tech, R&amp;D for social concerns (Spain)</a:t>
            </a:r>
          </a:p>
          <a:p>
            <a:pPr marL="456655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3300" b="1" dirty="0">
              <a:latin typeface="Arial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4341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kRMAQcsUyhErIoukaA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_XHKxuQ0.od.D6M9A0J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tKedjvP_0.n3c8FbL5RE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E0wS_Xpeka8GKueXrXfw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BeAG_Vorlage_weiss_NEU">
  <a:themeElements>
    <a:clrScheme name="Bertelsmann_Farben">
      <a:dk1>
        <a:srgbClr val="101C4B"/>
      </a:dk1>
      <a:lt1>
        <a:srgbClr val="FFFFFF"/>
      </a:lt1>
      <a:dk2>
        <a:srgbClr val="576081"/>
      </a:dk2>
      <a:lt2>
        <a:srgbClr val="101C4B"/>
      </a:lt2>
      <a:accent1>
        <a:srgbClr val="878DA5"/>
      </a:accent1>
      <a:accent2>
        <a:srgbClr val="B7BAC9"/>
      </a:accent2>
      <a:accent3>
        <a:srgbClr val="E7E8ED"/>
      </a:accent3>
      <a:accent4>
        <a:srgbClr val="8F000E"/>
      </a:accent4>
      <a:accent5>
        <a:srgbClr val="DA5800"/>
      </a:accent5>
      <a:accent6>
        <a:srgbClr val="E99B66"/>
      </a:accent6>
      <a:hlink>
        <a:srgbClr val="DA5800"/>
      </a:hlink>
      <a:folHlink>
        <a:srgbClr val="E99B66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gray">
        <a:noFill/>
        <a:ln w="9525">
          <a:solidFill>
            <a:schemeClr val="tx1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square" rtlCol="0">
        <a:noAutofit/>
      </a:bodyPr>
      <a:lstStyle>
        <a:defPPr algn="l">
          <a:defRPr dirty="0" err="1" smtClean="0"/>
        </a:defPPr>
      </a:lstStyle>
    </a:txDef>
  </a:objectDefaults>
  <a:extraClrSchemeLst>
    <a:extraClrScheme>
      <a:clrScheme name="Standarddesign 1">
        <a:dk1>
          <a:srgbClr val="FFFFFF"/>
        </a:dk1>
        <a:lt1>
          <a:srgbClr val="FFFFFF"/>
        </a:lt1>
        <a:dk2>
          <a:srgbClr val="576081"/>
        </a:dk2>
        <a:lt2>
          <a:srgbClr val="101C4B"/>
        </a:lt2>
        <a:accent1>
          <a:srgbClr val="878DA5"/>
        </a:accent1>
        <a:accent2>
          <a:srgbClr val="B7BAC9"/>
        </a:accent2>
        <a:accent3>
          <a:srgbClr val="FFFFFF"/>
        </a:accent3>
        <a:accent4>
          <a:srgbClr val="DADADA"/>
        </a:accent4>
        <a:accent5>
          <a:srgbClr val="C3C5CF"/>
        </a:accent5>
        <a:accent6>
          <a:srgbClr val="A6A8B6"/>
        </a:accent6>
        <a:hlink>
          <a:srgbClr val="DA5800"/>
        </a:hlink>
        <a:folHlink>
          <a:srgbClr val="E99B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34122</TotalTime>
  <Words>1360</Words>
  <Application>Microsoft Office PowerPoint</Application>
  <PresentationFormat>Custom</PresentationFormat>
  <Paragraphs>167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Office Theme</vt:lpstr>
      <vt:lpstr>1_Office Theme</vt:lpstr>
      <vt:lpstr>4_Office Theme</vt:lpstr>
      <vt:lpstr>5_Office Theme</vt:lpstr>
      <vt:lpstr>6_Office Theme</vt:lpstr>
      <vt:lpstr>7_Office Theme</vt:lpstr>
      <vt:lpstr>8_BeAG_Vorlage_weiss_NEU</vt:lpstr>
      <vt:lpstr>Custom Design</vt:lpstr>
      <vt:lpstr>2_Office Theme</vt:lpstr>
      <vt:lpstr>think-cell Slide</vt:lpstr>
      <vt:lpstr>Future Work-Tech 2050 Workshops</vt:lpstr>
      <vt:lpstr>Workshop Discussion Groups to Explore Some Long-Range Strategies </vt:lpstr>
      <vt:lpstr>Education/Learning</vt:lpstr>
      <vt:lpstr>Education/Learning (continued)</vt:lpstr>
      <vt:lpstr>Education/Learning (continued)</vt:lpstr>
      <vt:lpstr>Government/Governance</vt:lpstr>
      <vt:lpstr>Government</vt:lpstr>
      <vt:lpstr>Science &amp; Technology</vt:lpstr>
      <vt:lpstr>Science &amp; Technology (continued)</vt:lpstr>
      <vt:lpstr>Culture</vt:lpstr>
      <vt:lpstr>Culture (continued)</vt:lpstr>
      <vt:lpstr>Business &amp;  Labor </vt:lpstr>
      <vt:lpstr>Business &amp;  Labor (continued)</vt:lpstr>
      <vt:lpstr>Business &amp;  Labor (continued)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 Futures Research Methodology Orientation</dc:title>
  <dc:creator>Jerry</dc:creator>
  <cp:lastModifiedBy>HP</cp:lastModifiedBy>
  <cp:revision>714</cp:revision>
  <cp:lastPrinted>2017-03-17T15:39:18Z</cp:lastPrinted>
  <dcterms:created xsi:type="dcterms:W3CDTF">2010-07-04T17:58:23Z</dcterms:created>
  <dcterms:modified xsi:type="dcterms:W3CDTF">2017-05-25T16:04:29Z</dcterms:modified>
</cp:coreProperties>
</file>